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93" r:id="rId4"/>
    <p:sldId id="277" r:id="rId5"/>
    <p:sldId id="274" r:id="rId6"/>
    <p:sldId id="275" r:id="rId7"/>
    <p:sldId id="276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4" r:id="rId16"/>
    <p:sldId id="291" r:id="rId17"/>
    <p:sldId id="292" r:id="rId18"/>
  </p:sldIdLst>
  <p:sldSz cx="9144000" cy="6858000" type="screen4x3"/>
  <p:notesSz cx="6858000" cy="9144000"/>
  <p:embeddedFontLs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Quicksand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BB6173-998C-4851-832B-798F30A9A0EE}">
  <a:tblStyle styleId="{A3BB6173-998C-4851-832B-798F30A9A0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05" autoAdjust="0"/>
    <p:restoredTop sz="94660"/>
  </p:normalViewPr>
  <p:slideViewPr>
    <p:cSldViewPr snapToGrid="0">
      <p:cViewPr varScale="1">
        <p:scale>
          <a:sx n="96" d="100"/>
          <a:sy n="96" d="100"/>
        </p:scale>
        <p:origin x="60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3754e4c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3754e4c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84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59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402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1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76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195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891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90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93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881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633225" y="2882400"/>
            <a:ext cx="6700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◦"/>
              <a:defRPr sz="2800" i="1">
                <a:solidFill>
                  <a:srgbClr val="39C0BA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▫"/>
              <a:defRPr sz="2800" i="1">
                <a:solidFill>
                  <a:srgbClr val="39C0BA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2800" i="1">
                <a:solidFill>
                  <a:srgbClr val="39C0BA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2800" i="1">
                <a:solidFill>
                  <a:srgbClr val="39C0BA"/>
                </a:solidFill>
              </a:defRPr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2800" i="1">
                <a:solidFill>
                  <a:srgbClr val="39C0BA"/>
                </a:solidFill>
              </a:defRPr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08000" y="3096172"/>
            <a:ext cx="1306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39C0BA"/>
                </a:solidFill>
              </a:defRPr>
            </a:lvl1pPr>
            <a:lvl2pPr lvl="1" rtl="0">
              <a:buNone/>
              <a:defRPr>
                <a:solidFill>
                  <a:srgbClr val="39C0BA"/>
                </a:solidFill>
              </a:defRPr>
            </a:lvl2pPr>
            <a:lvl3pPr lvl="2" rtl="0">
              <a:buNone/>
              <a:defRPr>
                <a:solidFill>
                  <a:srgbClr val="39C0BA"/>
                </a:solidFill>
              </a:defRPr>
            </a:lvl3pPr>
            <a:lvl4pPr lvl="3" rtl="0">
              <a:buNone/>
              <a:defRPr>
                <a:solidFill>
                  <a:srgbClr val="39C0BA"/>
                </a:solidFill>
              </a:defRPr>
            </a:lvl4pPr>
            <a:lvl5pPr lvl="4" rtl="0">
              <a:buNone/>
              <a:defRPr>
                <a:solidFill>
                  <a:srgbClr val="39C0BA"/>
                </a:solidFill>
              </a:defRPr>
            </a:lvl5pPr>
            <a:lvl6pPr lvl="5" rtl="0">
              <a:buNone/>
              <a:defRPr>
                <a:solidFill>
                  <a:srgbClr val="39C0BA"/>
                </a:solidFill>
              </a:defRPr>
            </a:lvl6pPr>
            <a:lvl7pPr lvl="6" rtl="0">
              <a:buNone/>
              <a:defRPr>
                <a:solidFill>
                  <a:srgbClr val="39C0BA"/>
                </a:solidFill>
              </a:defRPr>
            </a:lvl7pPr>
            <a:lvl8pPr lvl="7" rtl="0">
              <a:buNone/>
              <a:defRPr>
                <a:solidFill>
                  <a:srgbClr val="39C0BA"/>
                </a:solidFill>
              </a:defRPr>
            </a:lvl8pPr>
            <a:lvl9pPr lvl="8" rtl="0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673975"/>
            <a:ext cx="24036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673975"/>
            <a:ext cx="24036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673975"/>
            <a:ext cx="24036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5775090"/>
            <a:ext cx="75213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9"/>
          <p:cNvSpPr/>
          <p:nvPr/>
        </p:nvSpPr>
        <p:spPr>
          <a:xfrm>
            <a:off x="808650" y="5952850"/>
            <a:ext cx="1902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0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026" name="Picture 2" descr="Afbeeldingsresultaat voor digityser">
            <a:extLst>
              <a:ext uri="{FF2B5EF4-FFF2-40B4-BE49-F238E27FC236}">
                <a16:creationId xmlns:a16="http://schemas.microsoft.com/office/drawing/2014/main" id="{D6C92748-9679-40D9-A917-E51D0748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58932"/>
            <a:ext cx="9144000" cy="917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>
                <a:solidFill>
                  <a:schemeClr val="bg1"/>
                </a:solidFill>
              </a:rPr>
              <a:t>Who</a:t>
            </a:r>
            <a:r>
              <a:rPr lang="nl-NL" sz="2500" dirty="0"/>
              <a:t> </a:t>
            </a:r>
            <a:r>
              <a:rPr lang="nl-NL" sz="2500" dirty="0" err="1"/>
              <a:t>can</a:t>
            </a:r>
            <a:r>
              <a:rPr lang="nl-NL" sz="2500" dirty="0"/>
              <a:t> act on </a:t>
            </a:r>
            <a:r>
              <a:rPr lang="nl-NL" sz="2500" dirty="0" err="1"/>
              <a:t>our</a:t>
            </a:r>
            <a:r>
              <a:rPr lang="nl-NL" sz="2500" dirty="0"/>
              <a:t> </a:t>
            </a:r>
            <a:r>
              <a:rPr lang="nl-NL" sz="2500" dirty="0" err="1"/>
              <a:t>findings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>
                <a:solidFill>
                  <a:schemeClr val="bg1"/>
                </a:solidFill>
              </a:rPr>
              <a:t>J&amp;J, NGO, Public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Afbeeldingsresultaat voor black hospital doctor handshake">
            <a:extLst>
              <a:ext uri="{FF2B5EF4-FFF2-40B4-BE49-F238E27FC236}">
                <a16:creationId xmlns:a16="http://schemas.microsoft.com/office/drawing/2014/main" id="{3C90385A-0C8A-4BDD-AF2D-5D722157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931" y="2687581"/>
            <a:ext cx="4158533" cy="23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0B45D-F92D-471F-B77F-CDC70B2A9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76" y="1514438"/>
            <a:ext cx="3991555" cy="2774617"/>
          </a:xfrm>
          <a:prstGeom prst="rect">
            <a:avLst/>
          </a:prstGeom>
        </p:spPr>
      </p:pic>
      <p:pic>
        <p:nvPicPr>
          <p:cNvPr id="5" name="Picture 4" descr="Afbeeldingsresultaat voor teach instead of give">
            <a:extLst>
              <a:ext uri="{FF2B5EF4-FFF2-40B4-BE49-F238E27FC236}">
                <a16:creationId xmlns:a16="http://schemas.microsoft.com/office/drawing/2014/main" id="{2D20FBD7-8A1D-42FD-83F1-1EA9AD44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76" y="3939543"/>
            <a:ext cx="3991555" cy="22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3;p14">
            <a:extLst>
              <a:ext uri="{FF2B5EF4-FFF2-40B4-BE49-F238E27FC236}">
                <a16:creationId xmlns:a16="http://schemas.microsoft.com/office/drawing/2014/main" id="{1C6C8E66-E303-469A-8C95-0E386E2B91FA}"/>
              </a:ext>
            </a:extLst>
          </p:cNvPr>
          <p:cNvSpPr txBox="1">
            <a:spLocks/>
          </p:cNvSpPr>
          <p:nvPr/>
        </p:nvSpPr>
        <p:spPr>
          <a:xfrm>
            <a:off x="1070207" y="5720765"/>
            <a:ext cx="7624544" cy="77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Open method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where a local region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can put in there own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09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>
                <a:solidFill>
                  <a:schemeClr val="bg1"/>
                </a:solidFill>
              </a:rPr>
              <a:t>How</a:t>
            </a:r>
            <a:r>
              <a:rPr lang="nl-NL" sz="2500" dirty="0"/>
              <a:t> </a:t>
            </a:r>
            <a:r>
              <a:rPr lang="nl-NL" sz="2500" dirty="0" err="1"/>
              <a:t>to</a:t>
            </a:r>
            <a:r>
              <a:rPr lang="nl-NL" sz="2500" dirty="0"/>
              <a:t> </a:t>
            </a:r>
            <a:r>
              <a:rPr lang="nl-NL" sz="2500" dirty="0" err="1"/>
              <a:t>communicate</a:t>
            </a:r>
            <a:r>
              <a:rPr lang="nl-NL" sz="2500" dirty="0"/>
              <a:t> </a:t>
            </a:r>
            <a:r>
              <a:rPr lang="nl-NL" sz="2500" dirty="0" err="1"/>
              <a:t>results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en-US" dirty="0">
                <a:solidFill>
                  <a:schemeClr val="bg1"/>
                </a:solidFill>
              </a:rPr>
              <a:t>video presentation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2" descr="Afbeeldingsresultaat voor video">
            <a:extLst>
              <a:ext uri="{FF2B5EF4-FFF2-40B4-BE49-F238E27FC236}">
                <a16:creationId xmlns:a16="http://schemas.microsoft.com/office/drawing/2014/main" id="{745A570E-830C-4570-82D9-EB779D4F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19" y="1850977"/>
            <a:ext cx="7243638" cy="426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94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Who</a:t>
            </a:r>
            <a:r>
              <a:rPr lang="nl-NL" sz="2500" dirty="0"/>
              <a:t> is on </a:t>
            </a:r>
            <a:r>
              <a:rPr lang="nl-NL" sz="2500" dirty="0" err="1"/>
              <a:t>the</a:t>
            </a:r>
            <a:r>
              <a:rPr lang="nl-NL" sz="2500" dirty="0"/>
              <a:t> </a:t>
            </a:r>
            <a:r>
              <a:rPr lang="nl-NL" sz="2500" dirty="0">
                <a:solidFill>
                  <a:schemeClr val="bg1"/>
                </a:solidFill>
              </a:rPr>
              <a:t>Team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>
                <a:solidFill>
                  <a:schemeClr val="bg1"/>
                </a:solidFill>
              </a:rPr>
              <a:t>Bootcampers + Public </a:t>
            </a:r>
            <a:r>
              <a:rPr lang="nl-NL" dirty="0" err="1">
                <a:solidFill>
                  <a:schemeClr val="bg1"/>
                </a:solidFill>
              </a:rPr>
              <a:t>volunteers</a:t>
            </a:r>
            <a:r>
              <a:rPr lang="nl-NL" dirty="0">
                <a:solidFill>
                  <a:schemeClr val="bg1"/>
                </a:solidFill>
              </a:rPr>
              <a:t> + …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C30B043-FDFA-4C55-A8E0-B2E587E1C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0" y="2298271"/>
            <a:ext cx="7787737" cy="34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1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What</a:t>
            </a:r>
            <a:r>
              <a:rPr lang="nl-NL" sz="2500" dirty="0"/>
              <a:t> </a:t>
            </a:r>
            <a:r>
              <a:rPr lang="nl-NL" sz="2500" dirty="0">
                <a:solidFill>
                  <a:schemeClr val="bg1"/>
                </a:solidFill>
              </a:rPr>
              <a:t>skills</a:t>
            </a:r>
            <a:r>
              <a:rPr lang="nl-NL" sz="2500" dirty="0"/>
              <a:t> are </a:t>
            </a:r>
            <a:r>
              <a:rPr lang="nl-NL" sz="2500" dirty="0" err="1"/>
              <a:t>needed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en-US" dirty="0"/>
              <a:t> </a:t>
            </a:r>
            <a:endParaRPr sz="2500"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" name="Google Shape;127;p19">
            <a:extLst>
              <a:ext uri="{FF2B5EF4-FFF2-40B4-BE49-F238E27FC236}">
                <a16:creationId xmlns:a16="http://schemas.microsoft.com/office/drawing/2014/main" id="{6BC1577A-5B29-412F-96A1-4713EE32E4CE}"/>
              </a:ext>
            </a:extLst>
          </p:cNvPr>
          <p:cNvSpPr/>
          <p:nvPr/>
        </p:nvSpPr>
        <p:spPr>
          <a:xfrm>
            <a:off x="3658173" y="3079032"/>
            <a:ext cx="1547878" cy="1544497"/>
          </a:xfrm>
          <a:prstGeom prst="ellipse">
            <a:avLst/>
          </a:prstGeom>
          <a:noFill/>
          <a:ln w="9525" cap="flat" cmpd="sng">
            <a:solidFill>
              <a:srgbClr val="F35B6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DATA </a:t>
            </a:r>
            <a:r>
              <a:rPr lang="nl-NL" dirty="0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CLEANING</a:t>
            </a:r>
            <a:endParaRPr dirty="0">
              <a:solidFill>
                <a:srgbClr val="F35B6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" name="Google Shape;128;p19">
            <a:extLst>
              <a:ext uri="{FF2B5EF4-FFF2-40B4-BE49-F238E27FC236}">
                <a16:creationId xmlns:a16="http://schemas.microsoft.com/office/drawing/2014/main" id="{6E478A36-D8D7-4B4C-83E4-3D4F095D1DC3}"/>
              </a:ext>
            </a:extLst>
          </p:cNvPr>
          <p:cNvSpPr/>
          <p:nvPr/>
        </p:nvSpPr>
        <p:spPr>
          <a:xfrm>
            <a:off x="928876" y="2538283"/>
            <a:ext cx="2681996" cy="2629628"/>
          </a:xfrm>
          <a:prstGeom prst="ellipse">
            <a:avLst/>
          </a:prstGeom>
          <a:noFill/>
          <a:ln w="9525" cap="flat" cmpd="sng">
            <a:solidFill>
              <a:srgbClr val="39C0B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GATHERING</a:t>
            </a:r>
            <a:endParaRPr dirty="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" name="Google Shape;129;p19">
            <a:extLst>
              <a:ext uri="{FF2B5EF4-FFF2-40B4-BE49-F238E27FC236}">
                <a16:creationId xmlns:a16="http://schemas.microsoft.com/office/drawing/2014/main" id="{00ACC135-ED5F-43A9-8E71-82FA175B5E8B}"/>
              </a:ext>
            </a:extLst>
          </p:cNvPr>
          <p:cNvSpPr/>
          <p:nvPr/>
        </p:nvSpPr>
        <p:spPr>
          <a:xfrm>
            <a:off x="5253352" y="3079032"/>
            <a:ext cx="1547878" cy="1526022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dirty="0"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DATA </a:t>
            </a:r>
            <a:r>
              <a:rPr lang="nl-NL" dirty="0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MODELING</a:t>
            </a:r>
            <a:endParaRPr dirty="0">
              <a:solidFill>
                <a:srgbClr val="6D9EE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" name="Google Shape;131;p19">
            <a:extLst>
              <a:ext uri="{FF2B5EF4-FFF2-40B4-BE49-F238E27FC236}">
                <a16:creationId xmlns:a16="http://schemas.microsoft.com/office/drawing/2014/main" id="{8CEB762D-E549-4DC5-934D-11F4324EBA80}"/>
              </a:ext>
            </a:extLst>
          </p:cNvPr>
          <p:cNvSpPr/>
          <p:nvPr/>
        </p:nvSpPr>
        <p:spPr>
          <a:xfrm>
            <a:off x="6848531" y="2776122"/>
            <a:ext cx="2103471" cy="2131841"/>
          </a:xfrm>
          <a:prstGeom prst="ellipse">
            <a:avLst/>
          </a:prstGeom>
          <a:noFill/>
          <a:ln w="9525" cap="flat" cmpd="sng">
            <a:solidFill>
              <a:srgbClr val="93C47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3C47D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dirty="0">
              <a:solidFill>
                <a:srgbClr val="93C47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93C47D"/>
                </a:solidFill>
                <a:latin typeface="Quicksand"/>
                <a:ea typeface="Quicksand"/>
                <a:cs typeface="Quicksand"/>
                <a:sym typeface="Quicksand"/>
              </a:rPr>
              <a:t>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>
                <a:solidFill>
                  <a:srgbClr val="93C47D"/>
                </a:solidFill>
                <a:latin typeface="Quicksand"/>
                <a:ea typeface="Quicksand"/>
                <a:cs typeface="Quicksand"/>
                <a:sym typeface="Quicksand"/>
              </a:rPr>
              <a:t>VISUALIZATION</a:t>
            </a:r>
            <a:endParaRPr dirty="0">
              <a:solidFill>
                <a:srgbClr val="93C47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3C47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" name="Google Shape;132;p19">
            <a:extLst>
              <a:ext uri="{FF2B5EF4-FFF2-40B4-BE49-F238E27FC236}">
                <a16:creationId xmlns:a16="http://schemas.microsoft.com/office/drawing/2014/main" id="{2E31651D-A200-4882-9682-C543E17711B5}"/>
              </a:ext>
            </a:extLst>
          </p:cNvPr>
          <p:cNvSpPr/>
          <p:nvPr/>
        </p:nvSpPr>
        <p:spPr>
          <a:xfrm>
            <a:off x="4396029" y="2588035"/>
            <a:ext cx="1667345" cy="1265062"/>
          </a:xfrm>
          <a:prstGeom prst="arc">
            <a:avLst>
              <a:gd name="adj1" fmla="val 11289429"/>
              <a:gd name="adj2" fmla="val 21050692"/>
            </a:avLst>
          </a:prstGeom>
          <a:noFill/>
          <a:ln w="76200" cap="flat" cmpd="sng">
            <a:solidFill>
              <a:srgbClr val="39C0BA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134;p19">
            <a:extLst>
              <a:ext uri="{FF2B5EF4-FFF2-40B4-BE49-F238E27FC236}">
                <a16:creationId xmlns:a16="http://schemas.microsoft.com/office/drawing/2014/main" id="{189F6F48-4E55-4751-8166-AC8044D411F1}"/>
              </a:ext>
            </a:extLst>
          </p:cNvPr>
          <p:cNvCxnSpPr/>
          <p:nvPr/>
        </p:nvCxnSpPr>
        <p:spPr>
          <a:xfrm>
            <a:off x="3351372" y="3842042"/>
            <a:ext cx="519000" cy="0"/>
          </a:xfrm>
          <a:prstGeom prst="straightConnector1">
            <a:avLst/>
          </a:prstGeom>
          <a:noFill/>
          <a:ln w="38100" cap="flat" cmpd="sng">
            <a:solidFill>
              <a:srgbClr val="39C0B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35;p19">
            <a:extLst>
              <a:ext uri="{FF2B5EF4-FFF2-40B4-BE49-F238E27FC236}">
                <a16:creationId xmlns:a16="http://schemas.microsoft.com/office/drawing/2014/main" id="{C29C8262-7148-45B9-AEE6-579714DD4BAB}"/>
              </a:ext>
            </a:extLst>
          </p:cNvPr>
          <p:cNvCxnSpPr/>
          <p:nvPr/>
        </p:nvCxnSpPr>
        <p:spPr>
          <a:xfrm>
            <a:off x="6589031" y="3851280"/>
            <a:ext cx="519000" cy="0"/>
          </a:xfrm>
          <a:prstGeom prst="straightConnector1">
            <a:avLst/>
          </a:prstGeom>
          <a:noFill/>
          <a:ln w="38100" cap="flat" cmpd="sng">
            <a:solidFill>
              <a:srgbClr val="39C0B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32;p19">
            <a:extLst>
              <a:ext uri="{FF2B5EF4-FFF2-40B4-BE49-F238E27FC236}">
                <a16:creationId xmlns:a16="http://schemas.microsoft.com/office/drawing/2014/main" id="{4C6A67E6-CDF0-4B9F-A794-8434940D9C5F}"/>
              </a:ext>
            </a:extLst>
          </p:cNvPr>
          <p:cNvSpPr/>
          <p:nvPr/>
        </p:nvSpPr>
        <p:spPr>
          <a:xfrm rot="10800000">
            <a:off x="4396029" y="3851280"/>
            <a:ext cx="1667345" cy="1265062"/>
          </a:xfrm>
          <a:prstGeom prst="arc">
            <a:avLst>
              <a:gd name="adj1" fmla="val 11289429"/>
              <a:gd name="adj2" fmla="val 21050692"/>
            </a:avLst>
          </a:prstGeom>
          <a:noFill/>
          <a:ln w="76200" cap="flat" cmpd="sng">
            <a:solidFill>
              <a:srgbClr val="39C0BA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81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3A82BC-380E-43A9-A123-FE4C5156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43" y="246490"/>
            <a:ext cx="7483939" cy="7483939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What</a:t>
            </a:r>
            <a:r>
              <a:rPr lang="nl-NL" sz="2500" dirty="0"/>
              <a:t> </a:t>
            </a:r>
            <a:r>
              <a:rPr lang="nl-NL" sz="2500" dirty="0">
                <a:solidFill>
                  <a:schemeClr val="bg1"/>
                </a:solidFill>
              </a:rPr>
              <a:t>data</a:t>
            </a:r>
            <a:r>
              <a:rPr lang="nl-NL" sz="2500" dirty="0"/>
              <a:t> resources do we have ?</a:t>
            </a:r>
            <a:br>
              <a:rPr lang="nl-NL" sz="2500" dirty="0"/>
            </a:br>
            <a:r>
              <a:rPr lang="nl-NL" dirty="0">
                <a:solidFill>
                  <a:schemeClr val="bg1"/>
                </a:solidFill>
              </a:rPr>
              <a:t>Tanzania</a:t>
            </a:r>
            <a:r>
              <a:rPr lang="nl-NL" dirty="0"/>
              <a:t> (J&amp;J)</a:t>
            </a:r>
            <a:br>
              <a:rPr lang="nl-NL" dirty="0"/>
            </a:br>
            <a:r>
              <a:rPr lang="nl-NL" dirty="0"/>
              <a:t>Kenya (J&amp;J) + unaids.org + blog.opendata.go.ke)</a:t>
            </a:r>
            <a:endParaRPr sz="2500"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83;p14">
            <a:extLst>
              <a:ext uri="{FF2B5EF4-FFF2-40B4-BE49-F238E27FC236}">
                <a16:creationId xmlns:a16="http://schemas.microsoft.com/office/drawing/2014/main" id="{CD54DB06-3AF2-411C-AC7E-620D8CA86ECD}"/>
              </a:ext>
            </a:extLst>
          </p:cNvPr>
          <p:cNvSpPr txBox="1">
            <a:spLocks/>
          </p:cNvSpPr>
          <p:nvPr/>
        </p:nvSpPr>
        <p:spPr>
          <a:xfrm>
            <a:off x="7091901" y="2369488"/>
            <a:ext cx="2052099" cy="65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nl-NL" sz="2500" dirty="0">
                <a:solidFill>
                  <a:schemeClr val="bg1"/>
                </a:solidFill>
              </a:rPr>
              <a:t>Tanzania</a:t>
            </a:r>
          </a:p>
        </p:txBody>
      </p:sp>
    </p:spTree>
    <p:extLst>
      <p:ext uri="{BB962C8B-B14F-4D97-AF65-F5344CB8AC3E}">
        <p14:creationId xmlns:p14="http://schemas.microsoft.com/office/powerpoint/2010/main" val="1409608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0EC81F4-2600-4B4A-B063-E8075470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9" y="301029"/>
            <a:ext cx="7589520" cy="7589520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What</a:t>
            </a:r>
            <a:r>
              <a:rPr lang="nl-NL" sz="2500" dirty="0"/>
              <a:t> </a:t>
            </a:r>
            <a:r>
              <a:rPr lang="nl-NL" sz="2500" dirty="0">
                <a:solidFill>
                  <a:schemeClr val="bg1"/>
                </a:solidFill>
              </a:rPr>
              <a:t>data</a:t>
            </a:r>
            <a:r>
              <a:rPr lang="nl-NL" sz="2500" dirty="0"/>
              <a:t> resources do we have ?</a:t>
            </a:r>
            <a:br>
              <a:rPr lang="nl-NL" sz="2500" dirty="0"/>
            </a:br>
            <a:r>
              <a:rPr lang="nl-NL" dirty="0"/>
              <a:t>Tanzania (J&amp;J)</a:t>
            </a:r>
            <a:br>
              <a:rPr lang="nl-NL" dirty="0"/>
            </a:br>
            <a:r>
              <a:rPr lang="nl-NL" dirty="0">
                <a:solidFill>
                  <a:schemeClr val="bg1"/>
                </a:solidFill>
              </a:rPr>
              <a:t>Kenya</a:t>
            </a:r>
            <a:r>
              <a:rPr lang="nl-NL" dirty="0"/>
              <a:t> (J&amp;J) + </a:t>
            </a:r>
            <a:r>
              <a:rPr lang="nl-NL" dirty="0">
                <a:solidFill>
                  <a:schemeClr val="bg1"/>
                </a:solidFill>
              </a:rPr>
              <a:t>unaids.org </a:t>
            </a:r>
            <a:r>
              <a:rPr lang="nl-NL" dirty="0"/>
              <a:t>+ blog.</a:t>
            </a:r>
            <a:r>
              <a:rPr lang="nl-NL" dirty="0">
                <a:solidFill>
                  <a:schemeClr val="bg1"/>
                </a:solidFill>
              </a:rPr>
              <a:t>opendata.go.ke</a:t>
            </a:r>
            <a:r>
              <a:rPr lang="nl-NL" dirty="0"/>
              <a:t>)</a:t>
            </a: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" name="Google Shape;83;p14">
            <a:extLst>
              <a:ext uri="{FF2B5EF4-FFF2-40B4-BE49-F238E27FC236}">
                <a16:creationId xmlns:a16="http://schemas.microsoft.com/office/drawing/2014/main" id="{D528F6C4-3C39-4A2C-B652-4173D938F771}"/>
              </a:ext>
            </a:extLst>
          </p:cNvPr>
          <p:cNvSpPr txBox="1">
            <a:spLocks/>
          </p:cNvSpPr>
          <p:nvPr/>
        </p:nvSpPr>
        <p:spPr>
          <a:xfrm>
            <a:off x="7091901" y="2369488"/>
            <a:ext cx="2052099" cy="65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nl-NL" sz="2500" dirty="0">
                <a:solidFill>
                  <a:schemeClr val="bg1"/>
                </a:solidFill>
              </a:rPr>
              <a:t>Kenya</a:t>
            </a:r>
          </a:p>
        </p:txBody>
      </p:sp>
    </p:spTree>
    <p:extLst>
      <p:ext uri="{BB962C8B-B14F-4D97-AF65-F5344CB8AC3E}">
        <p14:creationId xmlns:p14="http://schemas.microsoft.com/office/powerpoint/2010/main" val="2148090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AE5DD-E2DD-4299-B59B-4CBA5F45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7504"/>
            <a:ext cx="7928857" cy="6667093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/>
              <a:t>Help ?</a:t>
            </a:r>
            <a:br>
              <a:rPr lang="nl-NL" sz="2500" dirty="0"/>
            </a:br>
            <a:r>
              <a:rPr lang="en-US" dirty="0"/>
              <a:t>Small tasks</a:t>
            </a:r>
            <a:endParaRPr sz="2500"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087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A9A15-55F6-48D1-9309-46C21F4AC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7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ctrTitle"/>
          </p:nvPr>
        </p:nvSpPr>
        <p:spPr>
          <a:xfrm>
            <a:off x="1243825" y="2980050"/>
            <a:ext cx="71685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nl-NL" sz="5000" dirty="0">
                <a:latin typeface="Montserrat"/>
                <a:ea typeface="Montserrat"/>
                <a:cs typeface="Montserrat"/>
                <a:sym typeface="Montserrat"/>
              </a:rPr>
              <a:t>Access </a:t>
            </a:r>
            <a:r>
              <a:rPr lang="nl-NL" sz="5000" dirty="0" err="1"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nl-NL" sz="5000" dirty="0">
                <a:latin typeface="Montserrat"/>
                <a:ea typeface="Montserrat"/>
                <a:cs typeface="Montserrat"/>
                <a:sym typeface="Montserrat"/>
              </a:rPr>
              <a:t> HIV </a:t>
            </a:r>
            <a:r>
              <a:rPr lang="nl-NL" sz="5000" dirty="0" err="1">
                <a:latin typeface="Montserrat"/>
                <a:ea typeface="Montserrat"/>
                <a:cs typeface="Montserrat"/>
                <a:sym typeface="Montserrat"/>
              </a:rPr>
              <a:t>meds</a:t>
            </a:r>
            <a:br>
              <a:rPr lang="nl-NL" sz="5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nl-NL" sz="50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nl-NL" sz="5000" dirty="0">
                <a:latin typeface="Montserrat"/>
                <a:ea typeface="Montserrat"/>
                <a:cs typeface="Montserrat"/>
                <a:sym typeface="Montserrat"/>
              </a:rPr>
              <a:t>project </a:t>
            </a:r>
            <a:r>
              <a:rPr lang="nl-NL" sz="5000" dirty="0" err="1">
                <a:latin typeface="Montserrat"/>
                <a:ea typeface="Montserrat"/>
                <a:cs typeface="Montserrat"/>
                <a:sym typeface="Montserrat"/>
              </a:rPr>
              <a:t>idea</a:t>
            </a:r>
            <a:endParaRPr sz="5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1319175" y="5878275"/>
            <a:ext cx="30000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Proxima Nova"/>
                <a:sym typeface="Proxima Nova"/>
              </a:rPr>
              <a:t>Kevin Albert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" name="Google Shape;77;p13">
            <a:extLst>
              <a:ext uri="{FF2B5EF4-FFF2-40B4-BE49-F238E27FC236}">
                <a16:creationId xmlns:a16="http://schemas.microsoft.com/office/drawing/2014/main" id="{9A6F2C02-BC81-4FD2-80AB-8783A8D8FB38}"/>
              </a:ext>
            </a:extLst>
          </p:cNvPr>
          <p:cNvSpPr txBox="1">
            <a:spLocks/>
          </p:cNvSpPr>
          <p:nvPr/>
        </p:nvSpPr>
        <p:spPr>
          <a:xfrm>
            <a:off x="1243825" y="2980049"/>
            <a:ext cx="7168500" cy="2402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>
              <a:buClr>
                <a:srgbClr val="000000"/>
              </a:buClr>
              <a:buSzPts val="1100"/>
            </a:pPr>
            <a:r>
              <a:rPr lang="en-US" sz="5000" dirty="0">
                <a:latin typeface="Montserrat"/>
                <a:ea typeface="Montserrat"/>
                <a:cs typeface="Montserrat"/>
                <a:sym typeface="Montserrat"/>
              </a:rPr>
              <a:t>Why ?</a:t>
            </a:r>
            <a:br>
              <a:rPr lang="en-US" sz="500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50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5000" dirty="0">
                <a:latin typeface="Montserrat"/>
                <a:ea typeface="Montserrat"/>
                <a:cs typeface="Montserrat"/>
                <a:sym typeface="Montserrat"/>
              </a:rPr>
              <a:t>minimize HIV DR</a:t>
            </a:r>
          </a:p>
        </p:txBody>
      </p:sp>
    </p:spTree>
    <p:extLst>
      <p:ext uri="{BB962C8B-B14F-4D97-AF65-F5344CB8AC3E}">
        <p14:creationId xmlns:p14="http://schemas.microsoft.com/office/powerpoint/2010/main" val="359831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What</a:t>
            </a:r>
            <a:r>
              <a:rPr lang="nl-NL" sz="2500" dirty="0"/>
              <a:t> are we </a:t>
            </a:r>
            <a:r>
              <a:rPr lang="nl-NL" sz="2500" dirty="0" err="1"/>
              <a:t>trying</a:t>
            </a:r>
            <a:r>
              <a:rPr lang="nl-NL" sz="2500" dirty="0"/>
              <a:t> </a:t>
            </a:r>
            <a:r>
              <a:rPr lang="nl-NL" sz="2500" dirty="0" err="1"/>
              <a:t>to</a:t>
            </a:r>
            <a:r>
              <a:rPr lang="nl-NL" sz="2500" dirty="0"/>
              <a:t> </a:t>
            </a:r>
            <a:r>
              <a:rPr lang="nl-NL" sz="2500" dirty="0" err="1">
                <a:solidFill>
                  <a:schemeClr val="bg1"/>
                </a:solidFill>
              </a:rPr>
              <a:t>Investigate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>
                <a:solidFill>
                  <a:schemeClr val="bg1"/>
                </a:solidFill>
              </a:rPr>
              <a:t>access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medication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052" name="Picture 4" descr="Afbeeldingsresultaat voor access to medication">
            <a:extLst>
              <a:ext uri="{FF2B5EF4-FFF2-40B4-BE49-F238E27FC236}">
                <a16:creationId xmlns:a16="http://schemas.microsoft.com/office/drawing/2014/main" id="{DE2FB8E8-50FA-4263-95AD-9C61C920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804" y="1810858"/>
            <a:ext cx="5385041" cy="418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3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Preferred</a:t>
            </a:r>
            <a:r>
              <a:rPr lang="nl-NL" sz="2500" dirty="0"/>
              <a:t> </a:t>
            </a:r>
            <a:r>
              <a:rPr lang="nl-NL" sz="2500" dirty="0" err="1"/>
              <a:t>satisfactory</a:t>
            </a:r>
            <a:r>
              <a:rPr lang="nl-NL" sz="2500" dirty="0"/>
              <a:t> </a:t>
            </a:r>
            <a:r>
              <a:rPr lang="nl-NL" sz="2500" dirty="0" err="1">
                <a:solidFill>
                  <a:schemeClr val="bg1"/>
                </a:solidFill>
              </a:rPr>
              <a:t>answer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 err="1">
                <a:solidFill>
                  <a:schemeClr val="bg1"/>
                </a:solidFill>
              </a:rPr>
              <a:t>Predict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areas</a:t>
            </a:r>
            <a:r>
              <a:rPr lang="nl-NL" dirty="0">
                <a:solidFill>
                  <a:schemeClr val="bg1"/>
                </a:solidFill>
              </a:rPr>
              <a:t> of low access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medication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AC349-5375-4E49-B5A9-CAF038E25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88091"/>
            <a:ext cx="8229600" cy="3752743"/>
          </a:xfrm>
          <a:prstGeom prst="rect">
            <a:avLst/>
          </a:prstGeom>
        </p:spPr>
      </p:pic>
      <p:sp>
        <p:nvSpPr>
          <p:cNvPr id="6" name="Google Shape;83;p14">
            <a:extLst>
              <a:ext uri="{FF2B5EF4-FFF2-40B4-BE49-F238E27FC236}">
                <a16:creationId xmlns:a16="http://schemas.microsoft.com/office/drawing/2014/main" id="{F0C3D945-E64C-4CF0-B35D-36A7C269E18D}"/>
              </a:ext>
            </a:extLst>
          </p:cNvPr>
          <p:cNvSpPr txBox="1">
            <a:spLocks/>
          </p:cNvSpPr>
          <p:nvPr/>
        </p:nvSpPr>
        <p:spPr>
          <a:xfrm>
            <a:off x="1062256" y="5728716"/>
            <a:ext cx="7624544" cy="77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Find possible causes…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28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What</a:t>
            </a:r>
            <a:r>
              <a:rPr lang="nl-NL" sz="2500" dirty="0"/>
              <a:t> are </a:t>
            </a:r>
            <a:r>
              <a:rPr lang="nl-NL" sz="2500" dirty="0" err="1"/>
              <a:t>the</a:t>
            </a:r>
            <a:r>
              <a:rPr lang="nl-NL" sz="2500" dirty="0"/>
              <a:t> </a:t>
            </a:r>
            <a:r>
              <a:rPr lang="nl-NL" sz="2500" dirty="0">
                <a:solidFill>
                  <a:schemeClr val="bg1"/>
                </a:solidFill>
              </a:rPr>
              <a:t>criteria</a:t>
            </a:r>
            <a:r>
              <a:rPr lang="nl-NL" sz="2500" dirty="0"/>
              <a:t> </a:t>
            </a:r>
            <a:r>
              <a:rPr lang="nl-NL" sz="2500" dirty="0" err="1"/>
              <a:t>to</a:t>
            </a:r>
            <a:r>
              <a:rPr lang="nl-NL" sz="2500" dirty="0"/>
              <a:t> </a:t>
            </a:r>
            <a:r>
              <a:rPr lang="nl-NL" sz="2500" dirty="0" err="1"/>
              <a:t>validate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 err="1">
                <a:solidFill>
                  <a:schemeClr val="bg1"/>
                </a:solidFill>
              </a:rPr>
              <a:t>Need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vs</a:t>
            </a:r>
            <a:r>
              <a:rPr lang="nl-NL" dirty="0">
                <a:solidFill>
                  <a:schemeClr val="bg1"/>
                </a:solidFill>
              </a:rPr>
              <a:t> Availability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8" name="Picture 4" descr="Afbeeldingsresultaat voor kenya">
            <a:extLst>
              <a:ext uri="{FF2B5EF4-FFF2-40B4-BE49-F238E27FC236}">
                <a16:creationId xmlns:a16="http://schemas.microsoft.com/office/drawing/2014/main" id="{791FB7D4-0557-4A78-8139-EDD97D284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318" y="1730394"/>
            <a:ext cx="3480667" cy="33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C86618-F9E4-4F08-9216-1C4E8AB9A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28" y="1730394"/>
            <a:ext cx="3864840" cy="4983803"/>
          </a:xfrm>
          <a:prstGeom prst="rect">
            <a:avLst/>
          </a:prstGeom>
        </p:spPr>
      </p:pic>
      <p:pic>
        <p:nvPicPr>
          <p:cNvPr id="1026" name="Picture 2" descr="Afbeeldingsresultaat voor differentiate 2 heatmaps">
            <a:extLst>
              <a:ext uri="{FF2B5EF4-FFF2-40B4-BE49-F238E27FC236}">
                <a16:creationId xmlns:a16="http://schemas.microsoft.com/office/drawing/2014/main" id="{965FE3F6-E710-4564-8268-45CD8501C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8" y="4486569"/>
            <a:ext cx="3939557" cy="222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2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fbeeldingsresultaat voor economic">
            <a:extLst>
              <a:ext uri="{FF2B5EF4-FFF2-40B4-BE49-F238E27FC236}">
                <a16:creationId xmlns:a16="http://schemas.microsoft.com/office/drawing/2014/main" id="{C1DFDD59-BC21-43BC-9161-36886B8E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94" y="3917095"/>
            <a:ext cx="4831304" cy="25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Which</a:t>
            </a:r>
            <a:r>
              <a:rPr lang="nl-NL" sz="2500" dirty="0"/>
              <a:t> Domain </a:t>
            </a:r>
            <a:r>
              <a:rPr lang="nl-NL" sz="2500" dirty="0">
                <a:solidFill>
                  <a:schemeClr val="bg1"/>
                </a:solidFill>
              </a:rPr>
              <a:t>Knowledge</a:t>
            </a:r>
            <a:r>
              <a:rPr lang="nl-NL" sz="2500" dirty="0"/>
              <a:t> is </a:t>
            </a:r>
            <a:r>
              <a:rPr lang="nl-NL" sz="2500" dirty="0" err="1"/>
              <a:t>needed</a:t>
            </a:r>
            <a:r>
              <a:rPr lang="nl-NL" sz="2500" dirty="0"/>
              <a:t> ?</a:t>
            </a:r>
            <a:br>
              <a:rPr lang="nl-NL" sz="2500" dirty="0"/>
            </a:br>
            <a:r>
              <a:rPr lang="nl-NL" dirty="0" err="1">
                <a:solidFill>
                  <a:schemeClr val="bg1"/>
                </a:solidFill>
              </a:rPr>
              <a:t>Logistics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Medical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Social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Economic</a:t>
            </a:r>
            <a:r>
              <a:rPr lang="nl-NL" dirty="0">
                <a:solidFill>
                  <a:schemeClr val="bg1"/>
                </a:solidFill>
              </a:rPr>
              <a:t>, </a:t>
            </a:r>
            <a:r>
              <a:rPr lang="nl-NL" dirty="0" err="1">
                <a:solidFill>
                  <a:schemeClr val="bg1"/>
                </a:solidFill>
              </a:rPr>
              <a:t>Environmental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26" name="Picture 2" descr="Afbeeldingsresultaat voor economic">
            <a:extLst>
              <a:ext uri="{FF2B5EF4-FFF2-40B4-BE49-F238E27FC236}">
                <a16:creationId xmlns:a16="http://schemas.microsoft.com/office/drawing/2014/main" id="{F8E0F0A5-774D-493B-9E5C-4B543750F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1" y="3900394"/>
            <a:ext cx="3784075" cy="25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516966-C294-47F8-8F59-50F4844CF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504" y="1696544"/>
            <a:ext cx="4569493" cy="2354365"/>
          </a:xfrm>
          <a:prstGeom prst="rect">
            <a:avLst/>
          </a:prstGeom>
        </p:spPr>
      </p:pic>
      <p:pic>
        <p:nvPicPr>
          <p:cNvPr id="1030" name="Picture 6" descr="Afbeeldingsresultaat voor medical logistics">
            <a:extLst>
              <a:ext uri="{FF2B5EF4-FFF2-40B4-BE49-F238E27FC236}">
                <a16:creationId xmlns:a16="http://schemas.microsoft.com/office/drawing/2014/main" id="{F5ECC31C-32D2-4196-B77F-114A002C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1" y="1703448"/>
            <a:ext cx="5868651" cy="23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77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/>
              <a:t>Domain </a:t>
            </a:r>
            <a:r>
              <a:rPr lang="nl-NL" sz="2500" dirty="0" err="1">
                <a:solidFill>
                  <a:schemeClr val="bg1"/>
                </a:solidFill>
              </a:rPr>
              <a:t>inspiration</a:t>
            </a:r>
            <a:r>
              <a:rPr lang="nl-NL" sz="2500" dirty="0">
                <a:solidFill>
                  <a:schemeClr val="bg1"/>
                </a:solidFill>
              </a:rPr>
              <a:t> </a:t>
            </a:r>
            <a:r>
              <a:rPr lang="nl-NL" sz="2500" dirty="0"/>
              <a:t>?</a:t>
            </a:r>
            <a:br>
              <a:rPr lang="nl-NL" sz="2500" dirty="0"/>
            </a:br>
            <a:r>
              <a:rPr lang="en-US" dirty="0"/>
              <a:t>documentary </a:t>
            </a:r>
            <a:r>
              <a:rPr lang="en-US" dirty="0">
                <a:solidFill>
                  <a:schemeClr val="bg1"/>
                </a:solidFill>
              </a:rPr>
              <a:t>“Fire in the blood”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050" name="Picture 2" descr="Afbeeldingsresultaat voor Fire in the Blood">
            <a:extLst>
              <a:ext uri="{FF2B5EF4-FFF2-40B4-BE49-F238E27FC236}">
                <a16:creationId xmlns:a16="http://schemas.microsoft.com/office/drawing/2014/main" id="{00A9FBA1-B064-408B-9405-0540068ED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55" y="1574161"/>
            <a:ext cx="6480313" cy="431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3;p14">
            <a:extLst>
              <a:ext uri="{FF2B5EF4-FFF2-40B4-BE49-F238E27FC236}">
                <a16:creationId xmlns:a16="http://schemas.microsoft.com/office/drawing/2014/main" id="{3580EA62-C673-42D2-BB81-5877CC6168A0}"/>
              </a:ext>
            </a:extLst>
          </p:cNvPr>
          <p:cNvSpPr txBox="1">
            <a:spLocks/>
          </p:cNvSpPr>
          <p:nvPr/>
        </p:nvSpPr>
        <p:spPr>
          <a:xfrm>
            <a:off x="1070207" y="5728716"/>
            <a:ext cx="7624544" cy="77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r"/>
            <a:r>
              <a:rPr lang="nl-NL" dirty="0">
                <a:solidFill>
                  <a:schemeClr val="bg1"/>
                </a:solidFill>
              </a:rPr>
              <a:t>Financial </a:t>
            </a:r>
            <a:r>
              <a:rPr lang="nl-NL" dirty="0" err="1">
                <a:solidFill>
                  <a:schemeClr val="bg1"/>
                </a:solidFill>
              </a:rPr>
              <a:t>barriers</a:t>
            </a:r>
            <a:r>
              <a:rPr lang="nl-NL" dirty="0">
                <a:solidFill>
                  <a:schemeClr val="bg1"/>
                </a:solidFill>
              </a:rPr>
              <a:t>  </a:t>
            </a:r>
            <a:r>
              <a:rPr lang="nl-NL" dirty="0"/>
              <a:t>+</a:t>
            </a:r>
            <a:r>
              <a:rPr lang="nl-NL" dirty="0">
                <a:solidFill>
                  <a:schemeClr val="bg1"/>
                </a:solidFill>
              </a:rPr>
              <a:t>  </a:t>
            </a:r>
            <a:r>
              <a:rPr lang="nl-NL" dirty="0" err="1"/>
              <a:t>Medicine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/>
              <a:t>shortage</a:t>
            </a:r>
            <a:r>
              <a:rPr lang="nl-NL" dirty="0"/>
              <a:t>  +  </a:t>
            </a:r>
            <a:r>
              <a:rPr lang="nl-NL" dirty="0" err="1"/>
              <a:t>Harsh</a:t>
            </a:r>
            <a:r>
              <a:rPr lang="nl-NL" dirty="0"/>
              <a:t>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5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143000" y="741325"/>
            <a:ext cx="7019488" cy="775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nl-NL" sz="2500" dirty="0" err="1"/>
              <a:t>Where</a:t>
            </a:r>
            <a:r>
              <a:rPr lang="nl-NL" sz="2500" dirty="0"/>
              <a:t> </a:t>
            </a:r>
            <a:r>
              <a:rPr lang="nl-NL" sz="2500" dirty="0" err="1"/>
              <a:t>to</a:t>
            </a:r>
            <a:r>
              <a:rPr lang="nl-NL" sz="2500" dirty="0"/>
              <a:t> </a:t>
            </a:r>
            <a:r>
              <a:rPr lang="nl-NL" sz="2500" dirty="0" err="1"/>
              <a:t>find</a:t>
            </a:r>
            <a:r>
              <a:rPr lang="nl-NL" sz="2500" dirty="0"/>
              <a:t> information </a:t>
            </a:r>
            <a:r>
              <a:rPr lang="nl-NL" sz="2500" dirty="0">
                <a:solidFill>
                  <a:schemeClr val="bg1"/>
                </a:solidFill>
              </a:rPr>
              <a:t>sources </a:t>
            </a:r>
            <a:r>
              <a:rPr lang="nl-NL" sz="2500" dirty="0"/>
              <a:t>?</a:t>
            </a:r>
            <a:br>
              <a:rPr lang="nl-NL" sz="2500" dirty="0"/>
            </a:br>
            <a:r>
              <a:rPr lang="nl-NL" dirty="0">
                <a:solidFill>
                  <a:schemeClr val="bg1"/>
                </a:solidFill>
              </a:rPr>
              <a:t>J&amp;J partner, Web sources, Network of </a:t>
            </a:r>
            <a:r>
              <a:rPr lang="nl-NL" dirty="0" err="1">
                <a:solidFill>
                  <a:schemeClr val="bg1"/>
                </a:solidFill>
              </a:rPr>
              <a:t>people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074" name="Picture 2" descr="Afbeeldingsresultaat voor johnson &amp; johnson png">
            <a:extLst>
              <a:ext uri="{FF2B5EF4-FFF2-40B4-BE49-F238E27FC236}">
                <a16:creationId xmlns:a16="http://schemas.microsoft.com/office/drawing/2014/main" id="{340DD4B3-E5AC-4AF0-B151-F596B68D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89" y="4524300"/>
            <a:ext cx="4873568" cy="9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beeldingsresultaat voor web data">
            <a:extLst>
              <a:ext uri="{FF2B5EF4-FFF2-40B4-BE49-F238E27FC236}">
                <a16:creationId xmlns:a16="http://schemas.microsoft.com/office/drawing/2014/main" id="{1C6BE799-670C-4AA5-ADB6-CAE69680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069" y="2264780"/>
            <a:ext cx="5000788" cy="22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beeldingsresultaat voor network contacts">
            <a:extLst>
              <a:ext uri="{FF2B5EF4-FFF2-40B4-BE49-F238E27FC236}">
                <a16:creationId xmlns:a16="http://schemas.microsoft.com/office/drawing/2014/main" id="{F45C4097-D0BB-4D40-9918-0FC13D3CE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18" y="2264780"/>
            <a:ext cx="3185160" cy="3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119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On-screen Show (4:3)</PresentationFormat>
  <Paragraphs>49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Montserrat</vt:lpstr>
      <vt:lpstr>Proxima Nova</vt:lpstr>
      <vt:lpstr>Quicksand</vt:lpstr>
      <vt:lpstr>Arial</vt:lpstr>
      <vt:lpstr>Eleanor template</vt:lpstr>
      <vt:lpstr>PowerPoint Presentation</vt:lpstr>
      <vt:lpstr>Access to HIV meds  project idea</vt:lpstr>
      <vt:lpstr>PowerPoint Presentation</vt:lpstr>
      <vt:lpstr>What are we trying to Investigate ? access to medication</vt:lpstr>
      <vt:lpstr>Preferred satisfactory answer ? Predict areas of low access to medication</vt:lpstr>
      <vt:lpstr>What are the criteria to validate ? Need vs Availability</vt:lpstr>
      <vt:lpstr>Which Domain Knowledge is needed ? Logistics, Medical, Social, Economic, Environmental</vt:lpstr>
      <vt:lpstr>Domain inspiration ? documentary “Fire in the blood”</vt:lpstr>
      <vt:lpstr>Where to find information sources ? J&amp;J partner, Web sources, Network of people</vt:lpstr>
      <vt:lpstr>Who can act on our findings ? J&amp;J, NGO, Public</vt:lpstr>
      <vt:lpstr>How to communicate results ? video presentation</vt:lpstr>
      <vt:lpstr>Who is on the Team ? Bootcampers + Public volunteers + …</vt:lpstr>
      <vt:lpstr>What skills are needed ?  </vt:lpstr>
      <vt:lpstr>What data resources do we have ? Tanzania (J&amp;J) Kenya (J&amp;J) + unaids.org + blog.opendata.go.ke)</vt:lpstr>
      <vt:lpstr>What data resources do we have ? Tanzania (J&amp;J) Kenya (J&amp;J) + unaids.org + blog.opendata.go.ke)</vt:lpstr>
      <vt:lpstr>Help ? Small 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Albert, Kevin</dc:creator>
  <cp:lastModifiedBy>Albert, Kevin</cp:lastModifiedBy>
  <cp:revision>51</cp:revision>
  <dcterms:modified xsi:type="dcterms:W3CDTF">2018-10-24T13:07:15Z</dcterms:modified>
</cp:coreProperties>
</file>